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386" r:id="rId3"/>
    <p:sldId id="388" r:id="rId4"/>
    <p:sldId id="389" r:id="rId5"/>
    <p:sldId id="390" r:id="rId6"/>
    <p:sldId id="387" r:id="rId7"/>
    <p:sldId id="392" r:id="rId8"/>
    <p:sldId id="391" r:id="rId9"/>
    <p:sldId id="393" r:id="rId10"/>
    <p:sldId id="38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281"/>
    <a:srgbClr val="64BDE1"/>
    <a:srgbClr val="0A55A2"/>
    <a:srgbClr val="0072BC"/>
    <a:srgbClr val="273478"/>
    <a:srgbClr val="FAE480"/>
    <a:srgbClr val="37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38"/>
    <p:restoredTop sz="96086" autoAdjust="0"/>
  </p:normalViewPr>
  <p:slideViewPr>
    <p:cSldViewPr snapToGrid="0">
      <p:cViewPr varScale="1">
        <p:scale>
          <a:sx n="83" d="100"/>
          <a:sy n="83" d="100"/>
        </p:scale>
        <p:origin x="232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4D6B30-1AA9-4BFF-AA00-AC0B56909FCA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47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4D6B30-1AA9-4BFF-AA00-AC0B56909FCA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575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4D6B30-1AA9-4BFF-AA00-AC0B56909FCA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729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4D6B30-1AA9-4BFF-AA00-AC0B56909FCA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183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4D6B30-1AA9-4BFF-AA00-AC0B56909FCA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5600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4D6B30-1AA9-4BFF-AA00-AC0B56909FCA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971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4D6B30-1AA9-4BFF-AA00-AC0B56909FCA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235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4D6B30-1AA9-4BFF-AA00-AC0B56909FCA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471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 flipH="1">
            <a:off x="10761070" y="-248579"/>
            <a:ext cx="1182350" cy="1679509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9647767" y="6408420"/>
            <a:ext cx="2117269" cy="29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390" tIns="54689" rIns="109390" bIns="546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b="1">
                <a:solidFill>
                  <a:srgbClr val="81AFB5"/>
                </a:solidFill>
                <a:latin typeface="Tahoma" pitchFamily="34" charset="0"/>
              </a:rPr>
              <a:t>© все права защищены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1009650"/>
            <a:ext cx="12192000" cy="55246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009650"/>
            <a:ext cx="1102784" cy="259080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pic>
        <p:nvPicPr>
          <p:cNvPr id="8" name="Рисунок 10" descr="logo fipi.jpg"/>
          <p:cNvPicPr>
            <a:picLocks noChangeAspect="1"/>
          </p:cNvPicPr>
          <p:nvPr userDrawn="1"/>
        </p:nvPicPr>
        <p:blipFill>
          <a:blip r:embed="rId2" cstate="print"/>
          <a:srcRect l="26758" t="8397" r="27011" b="27168"/>
          <a:stretch>
            <a:fillRect/>
          </a:stretch>
        </p:blipFill>
        <p:spPr bwMode="auto">
          <a:xfrm>
            <a:off x="0" y="0"/>
            <a:ext cx="1007533" cy="11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ый треугольник 8"/>
          <p:cNvSpPr/>
          <p:nvPr userDrawn="1"/>
        </p:nvSpPr>
        <p:spPr>
          <a:xfrm rot="5400000" flipH="1">
            <a:off x="1078736" y="-71298"/>
            <a:ext cx="1009530" cy="1152128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68"/>
            <a:ext cx="11151029" cy="734893"/>
          </a:xfrm>
        </p:spPr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5" y="1527990"/>
            <a:ext cx="10972800" cy="4525963"/>
          </a:xfrm>
        </p:spPr>
        <p:txBody>
          <a:bodyPr>
            <a:normAutofit/>
          </a:bodyPr>
          <a:lstStyle>
            <a:lvl1pPr marL="410220" marR="0" indent="410220" algn="just" defTabSz="1093926" rtl="0" eaLnBrk="1" fontAlgn="auto" latinLnBrk="0" hangingPunct="1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 sz="288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42631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0971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 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"/>
          <p:cNvSpPr/>
          <p:nvPr/>
        </p:nvSpPr>
        <p:spPr>
          <a:xfrm>
            <a:off x="-423816" y="-155967"/>
            <a:ext cx="12902672" cy="1280668"/>
          </a:xfrm>
          <a:prstGeom prst="rect">
            <a:avLst/>
          </a:prstGeom>
          <a:solidFill>
            <a:srgbClr val="DF66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Квадрат"/>
          <p:cNvSpPr/>
          <p:nvPr/>
        </p:nvSpPr>
        <p:spPr>
          <a:xfrm>
            <a:off x="11628634" y="6300703"/>
            <a:ext cx="635001" cy="635001"/>
          </a:xfrm>
          <a:prstGeom prst="rect">
            <a:avLst/>
          </a:prstGeom>
          <a:solidFill>
            <a:srgbClr val="DF66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92543" y="6427703"/>
            <a:ext cx="307182" cy="336551"/>
          </a:xfrm>
          <a:prstGeom prst="rect">
            <a:avLst/>
          </a:prstGeom>
        </p:spPr>
        <p:txBody>
          <a:bodyPr/>
          <a:lstStyle>
            <a:lvl1pPr>
              <a:defRPr sz="1750" b="1">
                <a:solidFill>
                  <a:srgbClr val="FFFFFF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" name="Квадрат"/>
          <p:cNvSpPr/>
          <p:nvPr/>
        </p:nvSpPr>
        <p:spPr>
          <a:xfrm>
            <a:off x="11628634" y="5666198"/>
            <a:ext cx="635001" cy="635001"/>
          </a:xfrm>
          <a:prstGeom prst="rect">
            <a:avLst/>
          </a:prstGeom>
          <a:solidFill>
            <a:srgbClr val="80CCF7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3" name="Квадрат"/>
          <p:cNvSpPr/>
          <p:nvPr/>
        </p:nvSpPr>
        <p:spPr>
          <a:xfrm>
            <a:off x="10993129" y="6300703"/>
            <a:ext cx="635001" cy="635001"/>
          </a:xfrm>
          <a:prstGeom prst="rect">
            <a:avLst/>
          </a:prstGeom>
          <a:solidFill>
            <a:srgbClr val="54ADF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327507256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 flipH="1">
            <a:off x="10761070" y="-248579"/>
            <a:ext cx="1182350" cy="1679509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9647767" y="6408420"/>
            <a:ext cx="2117269" cy="29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390" tIns="54689" rIns="109390" bIns="546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b="1">
                <a:solidFill>
                  <a:srgbClr val="81AFB5"/>
                </a:solidFill>
                <a:latin typeface="Tahoma" pitchFamily="34" charset="0"/>
              </a:rPr>
              <a:t>© все права защищены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1009650"/>
            <a:ext cx="12192000" cy="55246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009650"/>
            <a:ext cx="1102784" cy="259080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pic>
        <p:nvPicPr>
          <p:cNvPr id="8" name="Рисунок 10" descr="logo fipi.jpg"/>
          <p:cNvPicPr>
            <a:picLocks noChangeAspect="1"/>
          </p:cNvPicPr>
          <p:nvPr userDrawn="1"/>
        </p:nvPicPr>
        <p:blipFill>
          <a:blip r:embed="rId2" cstate="print"/>
          <a:srcRect l="26758" t="8397" r="27011" b="27168"/>
          <a:stretch>
            <a:fillRect/>
          </a:stretch>
        </p:blipFill>
        <p:spPr bwMode="auto">
          <a:xfrm>
            <a:off x="0" y="0"/>
            <a:ext cx="1007533" cy="11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ый треугольник 8"/>
          <p:cNvSpPr/>
          <p:nvPr userDrawn="1"/>
        </p:nvSpPr>
        <p:spPr>
          <a:xfrm rot="5400000" flipH="1">
            <a:off x="1078736" y="-71298"/>
            <a:ext cx="1009530" cy="1152128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68"/>
            <a:ext cx="11151029" cy="734893"/>
          </a:xfrm>
        </p:spPr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5" y="1527990"/>
            <a:ext cx="10972800" cy="4525963"/>
          </a:xfrm>
        </p:spPr>
        <p:txBody>
          <a:bodyPr>
            <a:normAutofit/>
          </a:bodyPr>
          <a:lstStyle>
            <a:lvl1pPr marL="410220" marR="0" indent="410220" algn="just" defTabSz="1093926" rtl="0" eaLnBrk="1" fontAlgn="auto" latinLnBrk="0" hangingPunct="1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 sz="288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67042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 flipH="1">
            <a:off x="10761070" y="-248579"/>
            <a:ext cx="1182350" cy="1679509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9647767" y="6408420"/>
            <a:ext cx="2117269" cy="29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390" tIns="54689" rIns="109390" bIns="546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b="1">
                <a:solidFill>
                  <a:srgbClr val="81AFB5"/>
                </a:solidFill>
                <a:latin typeface="Tahoma" pitchFamily="34" charset="0"/>
              </a:rPr>
              <a:t>© все права защищены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1009650"/>
            <a:ext cx="12192000" cy="55246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009650"/>
            <a:ext cx="1102784" cy="259080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pic>
        <p:nvPicPr>
          <p:cNvPr id="8" name="Рисунок 10" descr="logo fipi.jpg"/>
          <p:cNvPicPr>
            <a:picLocks noChangeAspect="1"/>
          </p:cNvPicPr>
          <p:nvPr userDrawn="1"/>
        </p:nvPicPr>
        <p:blipFill>
          <a:blip r:embed="rId2" cstate="print"/>
          <a:srcRect l="26758" t="8397" r="27011" b="27168"/>
          <a:stretch>
            <a:fillRect/>
          </a:stretch>
        </p:blipFill>
        <p:spPr bwMode="auto">
          <a:xfrm>
            <a:off x="0" y="0"/>
            <a:ext cx="1007533" cy="11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ый треугольник 8"/>
          <p:cNvSpPr/>
          <p:nvPr userDrawn="1"/>
        </p:nvSpPr>
        <p:spPr>
          <a:xfrm rot="5400000" flipH="1">
            <a:off x="1078736" y="-71298"/>
            <a:ext cx="1009530" cy="1152128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68"/>
            <a:ext cx="11151029" cy="734893"/>
          </a:xfrm>
        </p:spPr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5" y="1527990"/>
            <a:ext cx="10972800" cy="4525963"/>
          </a:xfrm>
        </p:spPr>
        <p:txBody>
          <a:bodyPr>
            <a:normAutofit/>
          </a:bodyPr>
          <a:lstStyle>
            <a:lvl1pPr marL="410220" marR="0" indent="410220" algn="just" defTabSz="1093926" rtl="0" eaLnBrk="1" fontAlgn="auto" latinLnBrk="0" hangingPunct="1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 sz="288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50009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 flipH="1">
            <a:off x="10761070" y="-248579"/>
            <a:ext cx="1182350" cy="1679509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9647767" y="6408420"/>
            <a:ext cx="2117269" cy="29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390" tIns="54689" rIns="109390" bIns="546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b="1">
                <a:solidFill>
                  <a:srgbClr val="81AFB5"/>
                </a:solidFill>
                <a:latin typeface="Tahoma" pitchFamily="34" charset="0"/>
              </a:rPr>
              <a:t>© все права защищены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1009650"/>
            <a:ext cx="12192000" cy="55246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009650"/>
            <a:ext cx="1102784" cy="259080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pic>
        <p:nvPicPr>
          <p:cNvPr id="8" name="Рисунок 10" descr="logo fipi.jpg"/>
          <p:cNvPicPr>
            <a:picLocks noChangeAspect="1"/>
          </p:cNvPicPr>
          <p:nvPr userDrawn="1"/>
        </p:nvPicPr>
        <p:blipFill>
          <a:blip r:embed="rId2" cstate="print"/>
          <a:srcRect l="26758" t="8397" r="27011" b="27168"/>
          <a:stretch>
            <a:fillRect/>
          </a:stretch>
        </p:blipFill>
        <p:spPr bwMode="auto">
          <a:xfrm>
            <a:off x="0" y="0"/>
            <a:ext cx="1007533" cy="11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ый треугольник 8"/>
          <p:cNvSpPr/>
          <p:nvPr userDrawn="1"/>
        </p:nvSpPr>
        <p:spPr>
          <a:xfrm rot="5400000" flipH="1">
            <a:off x="1078736" y="-71298"/>
            <a:ext cx="1009530" cy="1152128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68"/>
            <a:ext cx="11151029" cy="734893"/>
          </a:xfrm>
        </p:spPr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5" y="1527990"/>
            <a:ext cx="10972800" cy="4525963"/>
          </a:xfrm>
        </p:spPr>
        <p:txBody>
          <a:bodyPr>
            <a:normAutofit/>
          </a:bodyPr>
          <a:lstStyle>
            <a:lvl1pPr marL="410220" marR="0" indent="410220" algn="just" defTabSz="1093926" rtl="0" eaLnBrk="1" fontAlgn="auto" latinLnBrk="0" hangingPunct="1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 sz="288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94419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 flipH="1">
            <a:off x="10761070" y="-248579"/>
            <a:ext cx="1182350" cy="1679509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9647767" y="6408420"/>
            <a:ext cx="2117269" cy="29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390" tIns="54689" rIns="109390" bIns="546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b="1">
                <a:solidFill>
                  <a:srgbClr val="81AFB5"/>
                </a:solidFill>
                <a:latin typeface="Tahoma" pitchFamily="34" charset="0"/>
              </a:rPr>
              <a:t>© все права защищены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1009650"/>
            <a:ext cx="12192000" cy="55246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009650"/>
            <a:ext cx="1102784" cy="259080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pic>
        <p:nvPicPr>
          <p:cNvPr id="8" name="Рисунок 10" descr="logo fipi.jpg"/>
          <p:cNvPicPr>
            <a:picLocks noChangeAspect="1"/>
          </p:cNvPicPr>
          <p:nvPr userDrawn="1"/>
        </p:nvPicPr>
        <p:blipFill>
          <a:blip r:embed="rId2" cstate="print"/>
          <a:srcRect l="26758" t="8397" r="27011" b="27168"/>
          <a:stretch>
            <a:fillRect/>
          </a:stretch>
        </p:blipFill>
        <p:spPr bwMode="auto">
          <a:xfrm>
            <a:off x="0" y="0"/>
            <a:ext cx="1007533" cy="11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ый треугольник 8"/>
          <p:cNvSpPr/>
          <p:nvPr userDrawn="1"/>
        </p:nvSpPr>
        <p:spPr>
          <a:xfrm rot="5400000" flipH="1">
            <a:off x="1078736" y="-71298"/>
            <a:ext cx="1009530" cy="1152128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390" tIns="54689" rIns="109390" bIns="546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6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68"/>
            <a:ext cx="11151029" cy="734893"/>
          </a:xfrm>
        </p:spPr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5" y="1527990"/>
            <a:ext cx="10972800" cy="4525963"/>
          </a:xfrm>
        </p:spPr>
        <p:txBody>
          <a:bodyPr>
            <a:normAutofit/>
          </a:bodyPr>
          <a:lstStyle>
            <a:lvl1pPr marL="410220" marR="0" indent="410220" algn="just" defTabSz="1093926" rtl="0" eaLnBrk="1" fontAlgn="auto" latinLnBrk="0" hangingPunct="1">
              <a:lnSpc>
                <a:spcPct val="114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 sz="288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95168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BF3F395-8FC9-46E3-9EAF-02E9C5E4A08A}"/>
              </a:ext>
            </a:extLst>
          </p:cNvPr>
          <p:cNvCxnSpPr/>
          <p:nvPr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048CA22-1F63-49F5-8F93-C6E0C56C38F1}"/>
              </a:ext>
            </a:extLst>
          </p:cNvPr>
          <p:cNvSpPr/>
          <p:nvPr/>
        </p:nvSpPr>
        <p:spPr>
          <a:xfrm>
            <a:off x="483850" y="3286494"/>
            <a:ext cx="8016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3200" b="1" dirty="0">
                <a:solidFill>
                  <a:schemeClr val="bg1"/>
                </a:solidFill>
              </a:rPr>
              <a:t>РАЗВИТИЕ СИСТЕМЫ НАСТАВНИЧЕСТВА </a:t>
            </a:r>
          </a:p>
        </p:txBody>
      </p:sp>
      <p:pic>
        <p:nvPicPr>
          <p:cNvPr id="17" name="Рисунок 1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E309E5E-5100-4352-933B-32015925F1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47399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40441" y="542363"/>
            <a:ext cx="11718184" cy="7748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9" rIns="121917" bIns="60959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СОПРОВОЖДЕНИЕ СИСТЕМЫ НАСТАВНИЧЕСТВА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25250" y="374650"/>
            <a:ext cx="666750" cy="36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21917" tIns="60959" rIns="121917" bIns="60959" rtlCol="0" anchor="ctr"/>
          <a:lstStyle/>
          <a:p>
            <a:fld id="{2A3CA393-ED76-42B1-BD26-4EFF54C8B30B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942CA4-9C4D-914F-B262-8B6E3E9A4DCC}"/>
              </a:ext>
            </a:extLst>
          </p:cNvPr>
          <p:cNvSpPr/>
          <p:nvPr/>
        </p:nvSpPr>
        <p:spPr>
          <a:xfrm>
            <a:off x="326879" y="4119388"/>
            <a:ext cx="5485912" cy="1744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985" lvl="0" algn="ctr">
              <a:lnSpc>
                <a:spcPct val="90000"/>
              </a:lnSpc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КОНФЕРЕНЦИЯ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</a:p>
          <a:p>
            <a:pPr marL="6985" lvl="0" algn="ctr"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0070C0"/>
                </a:solidFill>
              </a:rPr>
              <a:t>«НАСТАВНИЧЕСТВО КАК ИНСТРУМЕНТ РЕШЕНИЯ ПРИОРИТЕТНЫХ ЗАДАЧ В ОБЛАСТИ ОБРАЗОВАНИЯ»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985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0070C0"/>
              </a:solidFill>
              <a:latin typeface="Calibri" panose="020F0502020204030204"/>
            </a:endParaRPr>
          </a:p>
          <a:p>
            <a:pPr marL="6985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70C0"/>
                </a:solidFill>
                <a:latin typeface="Calibri" panose="020F0502020204030204"/>
              </a:rPr>
              <a:t>21 ДЕКАБРЯ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EBE99A-4676-5F4B-8F0D-DC50D47B9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08" y="1484918"/>
            <a:ext cx="2846258" cy="24667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301BF5-76A7-E94D-B0EC-BBD1C264A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178" y="1484918"/>
            <a:ext cx="2463800" cy="2463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5306F02-843F-4848-9FC2-69F630F15DB3}"/>
              </a:ext>
            </a:extLst>
          </p:cNvPr>
          <p:cNvSpPr/>
          <p:nvPr/>
        </p:nvSpPr>
        <p:spPr>
          <a:xfrm>
            <a:off x="6456125" y="4119388"/>
            <a:ext cx="556442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" lvl="0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C00000"/>
                </a:solidFill>
              </a:rPr>
              <a:t>https://</a:t>
            </a:r>
            <a:r>
              <a:rPr lang="en-US" sz="2400" b="1" dirty="0" err="1">
                <a:solidFill>
                  <a:srgbClr val="C00000"/>
                </a:solidFill>
              </a:rPr>
              <a:t>nastavnik.apkpro.ru</a:t>
            </a:r>
            <a:r>
              <a:rPr lang="en-US" sz="2400" b="1" dirty="0">
                <a:solidFill>
                  <a:srgbClr val="C00000"/>
                </a:solidFill>
              </a:rPr>
              <a:t>/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  <a:p>
            <a:pPr marL="698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EB69CA-98C6-F645-A6D8-7A3BA7C819AA}"/>
              </a:ext>
            </a:extLst>
          </p:cNvPr>
          <p:cNvSpPr/>
          <p:nvPr/>
        </p:nvSpPr>
        <p:spPr>
          <a:xfrm>
            <a:off x="6456125" y="474553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4472C4">
                    <a:lumMod val="50000"/>
                  </a:srgbClr>
                </a:solidFill>
                <a:cs typeface="Calibri Light" panose="020F0302020204030204" pitchFamily="34" charset="0"/>
              </a:rPr>
              <a:t>Методические рекомендации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4472C4">
                    <a:lumMod val="50000"/>
                  </a:srgbClr>
                </a:solidFill>
                <a:cs typeface="Calibri Light" panose="020F0302020204030204" pitchFamily="34" charset="0"/>
              </a:rPr>
              <a:t>Анонсы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4472C4">
                    <a:lumMod val="50000"/>
                  </a:srgbClr>
                </a:solidFill>
                <a:cs typeface="Calibri Light" panose="020F0302020204030204" pitchFamily="34" charset="0"/>
              </a:rPr>
              <a:t>Тезаурус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solidFill>
                  <a:srgbClr val="4472C4">
                    <a:lumMod val="50000"/>
                  </a:srgbClr>
                </a:solidFill>
                <a:cs typeface="Calibri Light" panose="020F0302020204030204" pitchFamily="34" charset="0"/>
              </a:rPr>
              <a:t>Опыт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0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884025" y="6427788"/>
            <a:ext cx="307975" cy="33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A508EA-299B-4777-A654-E685F0F5E58E}" type="slidenum">
              <a:rPr lang="en-US" altLang="ru-RU" smtClean="0"/>
              <a:pPr/>
              <a:t>2</a:t>
            </a:fld>
            <a:endParaRPr lang="en-US" alt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DA213D4-96C7-2C43-850E-6A07CB1A7EF9}"/>
              </a:ext>
            </a:extLst>
          </p:cNvPr>
          <p:cNvSpPr txBox="1">
            <a:spLocks/>
          </p:cNvSpPr>
          <p:nvPr/>
        </p:nvSpPr>
        <p:spPr bwMode="auto">
          <a:xfrm>
            <a:off x="292324" y="370913"/>
            <a:ext cx="10715519" cy="7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9" rIns="121917" bIns="60959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844083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Методические рекомендации по разработке и внедрению системы (целевой модели) наставничества педагогических работников в образовательных организациях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99E673-2BB4-0742-979A-8208605BD667}"/>
              </a:ext>
            </a:extLst>
          </p:cNvPr>
          <p:cNvSpPr/>
          <p:nvPr/>
        </p:nvSpPr>
        <p:spPr>
          <a:xfrm>
            <a:off x="4201346" y="3154095"/>
            <a:ext cx="1311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3 084 000 км²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003527-5EAC-254B-9FAB-FD38537F9C29}"/>
              </a:ext>
            </a:extLst>
          </p:cNvPr>
          <p:cNvSpPr/>
          <p:nvPr/>
        </p:nvSpPr>
        <p:spPr>
          <a:xfrm>
            <a:off x="7735264" y="6027678"/>
            <a:ext cx="349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Письмо от 21 декабря 2021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EB952C-65E8-E146-A065-C038A6BC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507" y="1152038"/>
            <a:ext cx="3496336" cy="48207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CD4C8D-13D0-3949-B69C-7F9CE9538B3E}"/>
              </a:ext>
            </a:extLst>
          </p:cNvPr>
          <p:cNvSpPr/>
          <p:nvPr/>
        </p:nvSpPr>
        <p:spPr>
          <a:xfrm>
            <a:off x="292324" y="187682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п. 33 распоряжения Правительства Российской Федерации от 31 декабря 2019 г. № 3273-р (ред. от 20 августа 2021 г.) «Об утверждении основных принципов национальной системы профессионального роста педагогических работников Российской Федерации, включая национальную систему учительского роста»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рамках реализации паспорта федерального проекта «Современная школа» национального проекта «Образование» 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710E4BF-E0A2-C741-A6F8-3424CDB56B04}"/>
              </a:ext>
            </a:extLst>
          </p:cNvPr>
          <p:cNvCxnSpPr>
            <a:cxnSpLocks/>
          </p:cNvCxnSpPr>
          <p:nvPr/>
        </p:nvCxnSpPr>
        <p:spPr>
          <a:xfrm>
            <a:off x="6559774" y="3154095"/>
            <a:ext cx="652556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4003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884025" y="6427788"/>
            <a:ext cx="307975" cy="33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A508EA-299B-4777-A654-E685F0F5E58E}" type="slidenum">
              <a:rPr lang="en-US" altLang="ru-RU" smtClean="0"/>
              <a:pPr/>
              <a:t>3</a:t>
            </a:fld>
            <a:endParaRPr lang="en-US" alt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DA213D4-96C7-2C43-850E-6A07CB1A7EF9}"/>
              </a:ext>
            </a:extLst>
          </p:cNvPr>
          <p:cNvSpPr txBox="1">
            <a:spLocks/>
          </p:cNvSpPr>
          <p:nvPr/>
        </p:nvSpPr>
        <p:spPr bwMode="auto">
          <a:xfrm>
            <a:off x="292325" y="1319602"/>
            <a:ext cx="5125496" cy="114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9" rIns="121917" bIns="60959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844083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Методические рекомендации по разработке и внедрению системы (целевой модели) наставничества педагогических работников в образовательных организациях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99E673-2BB4-0742-979A-8208605BD667}"/>
              </a:ext>
            </a:extLst>
          </p:cNvPr>
          <p:cNvSpPr/>
          <p:nvPr/>
        </p:nvSpPr>
        <p:spPr>
          <a:xfrm>
            <a:off x="4201346" y="3154095"/>
            <a:ext cx="1311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3 084 000 км²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003527-5EAC-254B-9FAB-FD38537F9C29}"/>
              </a:ext>
            </a:extLst>
          </p:cNvPr>
          <p:cNvSpPr/>
          <p:nvPr/>
        </p:nvSpPr>
        <p:spPr>
          <a:xfrm>
            <a:off x="5698288" y="1336184"/>
            <a:ext cx="377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C00000"/>
                </a:solidFill>
                <a:ea typeface="+mj-ea"/>
                <a:cs typeface="Calibri Light" panose="020F0302020204030204" pitchFamily="34" charset="0"/>
              </a:rPr>
              <a:t>+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CD4C8D-13D0-3949-B69C-7F9CE9538B3E}"/>
              </a:ext>
            </a:extLst>
          </p:cNvPr>
          <p:cNvSpPr/>
          <p:nvPr/>
        </p:nvSpPr>
        <p:spPr>
          <a:xfrm>
            <a:off x="349187" y="2631802"/>
            <a:ext cx="5022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органы исполнительной власти, осуществляющие государственное управление в сфере образования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710E4BF-E0A2-C741-A6F8-3424CDB56B04}"/>
              </a:ext>
            </a:extLst>
          </p:cNvPr>
          <p:cNvCxnSpPr>
            <a:cxnSpLocks/>
          </p:cNvCxnSpPr>
          <p:nvPr/>
        </p:nvCxnSpPr>
        <p:spPr>
          <a:xfrm>
            <a:off x="2751157" y="2236931"/>
            <a:ext cx="0" cy="381584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2F628E-5320-DE44-8FB8-17436A76245C}"/>
              </a:ext>
            </a:extLst>
          </p:cNvPr>
          <p:cNvSpPr/>
          <p:nvPr/>
        </p:nvSpPr>
        <p:spPr>
          <a:xfrm>
            <a:off x="292324" y="445662"/>
            <a:ext cx="8120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СТРУКТУРА ДОКУМЕНТА</a:t>
            </a:r>
            <a:r>
              <a:rPr lang="ru-RU" altLang="ru-RU" sz="2800" b="1" dirty="0">
                <a:solidFill>
                  <a:srgbClr val="44546A"/>
                </a:solidFill>
                <a:cs typeface="Times New Roman" pitchFamily="18" charset="0"/>
              </a:rPr>
              <a:t> </a:t>
            </a:r>
            <a:endParaRPr lang="ru-RU" altLang="ru-RU" sz="2000" b="1" dirty="0">
              <a:solidFill>
                <a:srgbClr val="44546A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938E39D-9D93-AD44-BCA1-EC4036AD7407}"/>
              </a:ext>
            </a:extLst>
          </p:cNvPr>
          <p:cNvSpPr/>
          <p:nvPr/>
        </p:nvSpPr>
        <p:spPr>
          <a:xfrm>
            <a:off x="6356257" y="1316000"/>
            <a:ext cx="5681755" cy="686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4083">
              <a:lnSpc>
                <a:spcPct val="70000"/>
              </a:lnSpc>
              <a:spcBef>
                <a:spcPct val="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Методические рекомендации для образовательных организаций по реализации системы (целевой модели) наставничества педагогических работников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0D95B90-D74E-3E49-A8D1-204122460B0F}"/>
              </a:ext>
            </a:extLst>
          </p:cNvPr>
          <p:cNvSpPr/>
          <p:nvPr/>
        </p:nvSpPr>
        <p:spPr>
          <a:xfrm>
            <a:off x="6729610" y="2618515"/>
            <a:ext cx="4606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образовательные организации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4B6394AD-4C87-D74B-9394-B118D5F644DB}"/>
              </a:ext>
            </a:extLst>
          </p:cNvPr>
          <p:cNvCxnSpPr>
            <a:cxnSpLocks/>
          </p:cNvCxnSpPr>
          <p:nvPr/>
        </p:nvCxnSpPr>
        <p:spPr>
          <a:xfrm>
            <a:off x="9032996" y="2176078"/>
            <a:ext cx="0" cy="322373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99CDC33-8E32-DD47-8A6B-2A83BD9F16CA}"/>
              </a:ext>
            </a:extLst>
          </p:cNvPr>
          <p:cNvSpPr/>
          <p:nvPr/>
        </p:nvSpPr>
        <p:spPr>
          <a:xfrm>
            <a:off x="114114" y="3302313"/>
            <a:ext cx="55841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Методологические основы и ключевые положения системы (целевой модели) наставничества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Условия и ресурсы для внедрения и реализации системы (целевой модели) наставничества педагогических работников в образовательной организации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Структурные компоненты системы (целевой модели) наставничества педагогических работников в образовательной организации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Ожидаемые (планируемые) результаты внедрения системы (целевой модели) наставничества педагогических работников в образовательной организации и возможные риски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C64395F9-B314-584D-BAD9-F05FB0C00B98}"/>
              </a:ext>
            </a:extLst>
          </p:cNvPr>
          <p:cNvSpPr/>
          <p:nvPr/>
        </p:nvSpPr>
        <p:spPr>
          <a:xfrm>
            <a:off x="540498" y="2634375"/>
            <a:ext cx="4629150" cy="58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5AA1916D-E526-5F46-9C5D-192638D47D1A}"/>
              </a:ext>
            </a:extLst>
          </p:cNvPr>
          <p:cNvSpPr/>
          <p:nvPr/>
        </p:nvSpPr>
        <p:spPr>
          <a:xfrm>
            <a:off x="6729610" y="2541984"/>
            <a:ext cx="4629150" cy="5838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B253ECB-3213-8948-9858-C7EC66B8E650}"/>
              </a:ext>
            </a:extLst>
          </p:cNvPr>
          <p:cNvSpPr/>
          <p:nvPr/>
        </p:nvSpPr>
        <p:spPr>
          <a:xfrm>
            <a:off x="5736438" y="3077757"/>
            <a:ext cx="596222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Нормативное правовое и организационно-методическое обеспечение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Внедрение (применение) системы (целевой модели) наставничества в образовательных организациях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Формы и виды наставничества педагогических работников в образовательных организациях общего, среднего профессионального, дополнительного образования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Завершение персонализированной программы наставничества педагогических работников. Оценка ее результативности и эффективности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Оценка результативности внедрения (применения) системы (целевой модели) наставничества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Риски внедрения (применения) системы (целевой модели) наставничества педагогических работников в образовательных организациях и пути их минимизации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865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884025" y="6427788"/>
            <a:ext cx="307975" cy="33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A508EA-299B-4777-A654-E685F0F5E58E}" type="slidenum">
              <a:rPr lang="en-US" altLang="ru-RU" smtClean="0"/>
              <a:pPr/>
              <a:t>4</a:t>
            </a:fld>
            <a:endParaRPr lang="en-US" alt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DA213D4-96C7-2C43-850E-6A07CB1A7EF9}"/>
              </a:ext>
            </a:extLst>
          </p:cNvPr>
          <p:cNvSpPr txBox="1">
            <a:spLocks/>
          </p:cNvSpPr>
          <p:nvPr/>
        </p:nvSpPr>
        <p:spPr bwMode="auto">
          <a:xfrm>
            <a:off x="292324" y="1319602"/>
            <a:ext cx="10851926" cy="131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9" rIns="121917" bIns="60959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844083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Создание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системы правовых, организационно-педагогических, учебно-методических, управленческих, финансовых условий и механизмов развития наставничества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образовательных организациях для обеспечения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непрерывного профессионального роста и профессионального самоопределения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педагогических работников,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самореализации и закрепления в профессии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включая молодых/начинающих педагогов.</a:t>
            </a:r>
          </a:p>
          <a:p>
            <a:pPr algn="just" defTabSz="844083"/>
            <a:endParaRPr lang="ru-RU" sz="1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99E673-2BB4-0742-979A-8208605BD667}"/>
              </a:ext>
            </a:extLst>
          </p:cNvPr>
          <p:cNvSpPr/>
          <p:nvPr/>
        </p:nvSpPr>
        <p:spPr>
          <a:xfrm>
            <a:off x="4201346" y="3154095"/>
            <a:ext cx="1311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3 084 000 км²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2F628E-5320-DE44-8FB8-17436A76245C}"/>
              </a:ext>
            </a:extLst>
          </p:cNvPr>
          <p:cNvSpPr/>
          <p:nvPr/>
        </p:nvSpPr>
        <p:spPr>
          <a:xfrm>
            <a:off x="292324" y="445662"/>
            <a:ext cx="9548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ЦЕЛЬ СИСТЕМЫ (ЦЕЛЕВОЙ МОДЕЛИ) НАСТАВНИЧЕСТВА</a:t>
            </a:r>
          </a:p>
          <a:p>
            <a:pPr lvl="0"/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44546A"/>
                </a:solidFill>
                <a:cs typeface="Times New Roman" pitchFamily="18" charset="0"/>
              </a:rPr>
              <a:t> </a:t>
            </a:r>
            <a:endParaRPr lang="ru-RU" altLang="ru-RU" sz="2000" b="1" dirty="0">
              <a:solidFill>
                <a:srgbClr val="44546A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0D95B90-D74E-3E49-A8D1-204122460B0F}"/>
              </a:ext>
            </a:extLst>
          </p:cNvPr>
          <p:cNvSpPr/>
          <p:nvPr/>
        </p:nvSpPr>
        <p:spPr>
          <a:xfrm>
            <a:off x="-1238713" y="2534633"/>
            <a:ext cx="4606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ЗАДАЧИ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99CDC33-8E32-DD47-8A6B-2A83BD9F16CA}"/>
              </a:ext>
            </a:extLst>
          </p:cNvPr>
          <p:cNvSpPr/>
          <p:nvPr/>
        </p:nvSpPr>
        <p:spPr>
          <a:xfrm>
            <a:off x="202164" y="3154095"/>
            <a:ext cx="1113639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содействовать повышению правового и социально-профессионального статуса наставников, соблюдению гарантий профессиональных прав и свобод наставляемых;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обеспечивать соответствующую помощь в формировании межшкольной цифровой информационно-коммуникативной среды наставничества, взаимодействия административно-управленческих (вертикальных) методов и самоорганизующихся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недирективных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(горизонтальных) инициатив;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оказывать методическую помощь в реализации различных форм видов наставничества педагогических работников в образовательных организациях;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способствовать формированию единого научно-методического сопровождения педагогических работников, развитию стратегических партнерских отношений в сфере наставничества на институциональном 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внеинституциональном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уровнях.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583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884025" y="6427788"/>
            <a:ext cx="307975" cy="33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A508EA-299B-4777-A654-E685F0F5E58E}" type="slidenum">
              <a:rPr lang="en-US" altLang="ru-RU" smtClean="0"/>
              <a:pPr/>
              <a:t>5</a:t>
            </a:fld>
            <a:endParaRPr lang="en-US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99E673-2BB4-0742-979A-8208605BD667}"/>
              </a:ext>
            </a:extLst>
          </p:cNvPr>
          <p:cNvSpPr/>
          <p:nvPr/>
        </p:nvSpPr>
        <p:spPr>
          <a:xfrm>
            <a:off x="4201346" y="3154095"/>
            <a:ext cx="1311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3 084 000 км²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2F628E-5320-DE44-8FB8-17436A76245C}"/>
              </a:ext>
            </a:extLst>
          </p:cNvPr>
          <p:cNvSpPr/>
          <p:nvPr/>
        </p:nvSpPr>
        <p:spPr>
          <a:xfrm>
            <a:off x="292324" y="445662"/>
            <a:ext cx="10131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ПРИНЦИПЫ СИСТЕМЫ (ЦЕЛЕВОЙ МОДЕЛИ) НАСТАВНИЧЕСТВА</a:t>
            </a:r>
          </a:p>
          <a:p>
            <a:pPr lvl="0"/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44546A"/>
                </a:solidFill>
                <a:cs typeface="Times New Roman" pitchFamily="18" charset="0"/>
              </a:rPr>
              <a:t> </a:t>
            </a:r>
            <a:endParaRPr lang="ru-RU" altLang="ru-RU" sz="2000" b="1" dirty="0">
              <a:solidFill>
                <a:srgbClr val="44546A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99CDC33-8E32-DD47-8A6B-2A83BD9F16CA}"/>
              </a:ext>
            </a:extLst>
          </p:cNvPr>
          <p:cNvSpPr/>
          <p:nvPr/>
        </p:nvSpPr>
        <p:spPr>
          <a:xfrm>
            <a:off x="47483" y="1399769"/>
            <a:ext cx="106215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добровольности, соблюдения прав и свобод, равенства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педагогов предполагает приоритет и уважение интересов личности и личностного развития педагогов, добровольность их участия в наставнической деятельности, признание равного социального статуса педагогических работников, независимо от ролевой позиции в системе наставничества;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индивидуализации и персонализации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направлен на признание способности личности к саморазвитию в качестве естественной, изначально присущей человеку потребности и возможности; на сохранение индивидуальных приоритетов в формировании наставляемым собственной траектории развития;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вариативности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предполагает возможность образовательных организаций выбирать наиболее подходящие для конкретных условий формы и виды наставничества;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системности и стратегической целостности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предполагает разработку и реализацию системы (целевой модели) наставничества с максимальным охватом всех необходимых структур системы образования на федеральном, региональном, муниципальном и институциональном уровнях.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155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884025" y="6427788"/>
            <a:ext cx="307975" cy="33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A508EA-299B-4777-A654-E685F0F5E58E}" type="slidenum">
              <a:rPr lang="en-US" altLang="ru-RU" smtClean="0"/>
              <a:pPr/>
              <a:t>6</a:t>
            </a:fld>
            <a:endParaRPr lang="en-US" alt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DA213D4-96C7-2C43-850E-6A07CB1A7EF9}"/>
              </a:ext>
            </a:extLst>
          </p:cNvPr>
          <p:cNvSpPr txBox="1">
            <a:spLocks/>
          </p:cNvSpPr>
          <p:nvPr/>
        </p:nvSpPr>
        <p:spPr bwMode="auto">
          <a:xfrm>
            <a:off x="319828" y="517757"/>
            <a:ext cx="11718184" cy="7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9" rIns="121917" bIns="60959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НАСТАВНИЧЕСТВО. ОСНОВНЫЕ ПОНЯТИЯ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80809F2-3CC1-A742-8003-0F75FA43CE4D}"/>
              </a:ext>
            </a:extLst>
          </p:cNvPr>
          <p:cNvSpPr txBox="1">
            <a:spLocks/>
          </p:cNvSpPr>
          <p:nvPr/>
        </p:nvSpPr>
        <p:spPr bwMode="auto">
          <a:xfrm>
            <a:off x="317136" y="1292599"/>
            <a:ext cx="11294002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altLang="ru-RU" sz="2000" b="1" dirty="0">
                <a:solidFill>
                  <a:srgbClr val="C00000"/>
                </a:solidFill>
                <a:latin typeface="+mn-lt"/>
                <a:cs typeface="Calibri Light" panose="020F0302020204030204" pitchFamily="34" charset="0"/>
              </a:rPr>
              <a:t>Наставничество – 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 Light" panose="020F0302020204030204" pitchFamily="34" charset="0"/>
              </a:rPr>
              <a:t>форма обеспечения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 Light" panose="020F0302020204030204" pitchFamily="34" charset="0"/>
              </a:rPr>
              <a:t>профессионального становления, развития и адаптации</a:t>
            </a:r>
            <a:r>
              <a:rPr lang="ru-RU" alt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 Light" panose="020F0302020204030204" pitchFamily="34" charset="0"/>
              </a:rPr>
              <a:t> к квалифицированному исполнению должностных обязанностей лиц, в отношении которых осуществляется наставничество: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99E673-2BB4-0742-979A-8208605BD667}"/>
              </a:ext>
            </a:extLst>
          </p:cNvPr>
          <p:cNvSpPr/>
          <p:nvPr/>
        </p:nvSpPr>
        <p:spPr>
          <a:xfrm>
            <a:off x="4201346" y="3154095"/>
            <a:ext cx="1311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3 084 000 км²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003527-5EAC-254B-9FAB-FD38537F9C29}"/>
              </a:ext>
            </a:extLst>
          </p:cNvPr>
          <p:cNvSpPr/>
          <p:nvPr/>
        </p:nvSpPr>
        <p:spPr>
          <a:xfrm>
            <a:off x="317136" y="2564071"/>
            <a:ext cx="113647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социальный</a:t>
            </a:r>
            <a:r>
              <a:rPr lang="ru-RU" sz="2000" b="1" dirty="0">
                <a:solidFill>
                  <a:srgbClr val="C00000"/>
                </a:solidFill>
                <a:ea typeface="+mj-ea"/>
                <a:cs typeface="Calibri Light" panose="020F030202020403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институт, обеспечивающий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передачу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 социально значимого профессионального и личностного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опыта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, системы смыслов и ценностей новым поколениям педагогических работников;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endParaRPr lang="ru-RU" sz="2000" dirty="0">
              <a:solidFill>
                <a:schemeClr val="accent1">
                  <a:lumMod val="50000"/>
                </a:schemeClr>
              </a:solidFill>
              <a:ea typeface="+mj-ea"/>
              <a:cs typeface="Calibri Light" panose="020F03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элемент системы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дополнительного профессионального образования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(подсистемы последипломного профессионального образования), которая обеспечивает непрерывное профессиональное образование педагогов в различных формах повышения их квалификации;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endParaRPr lang="ru-RU" sz="2000" dirty="0">
              <a:solidFill>
                <a:schemeClr val="accent1">
                  <a:lumMod val="50000"/>
                </a:schemeClr>
              </a:solidFill>
              <a:ea typeface="+mj-ea"/>
              <a:cs typeface="Calibri Light" panose="020F03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составная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часть методической работы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образовательной организации по совершенствованию педагогического мастерства работников.</a:t>
            </a:r>
            <a:endParaRPr lang="ru-RU" sz="2000" b="1" dirty="0">
              <a:solidFill>
                <a:srgbClr val="C00000"/>
              </a:solidFill>
              <a:ea typeface="+mj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0980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884025" y="6427788"/>
            <a:ext cx="307975" cy="33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A508EA-299B-4777-A654-E685F0F5E58E}" type="slidenum">
              <a:rPr lang="en-US" altLang="ru-RU" smtClean="0"/>
              <a:pPr/>
              <a:t>7</a:t>
            </a:fld>
            <a:endParaRPr lang="en-US" alt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DA213D4-96C7-2C43-850E-6A07CB1A7EF9}"/>
              </a:ext>
            </a:extLst>
          </p:cNvPr>
          <p:cNvSpPr txBox="1">
            <a:spLocks/>
          </p:cNvSpPr>
          <p:nvPr/>
        </p:nvSpPr>
        <p:spPr bwMode="auto">
          <a:xfrm>
            <a:off x="319828" y="517757"/>
            <a:ext cx="11718184" cy="7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9" rIns="121917" bIns="60959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НАСТАВНИЧЕСТВО. ОСНОВНЫЕ ПОНЯТИЯ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99E673-2BB4-0742-979A-8208605BD667}"/>
              </a:ext>
            </a:extLst>
          </p:cNvPr>
          <p:cNvSpPr/>
          <p:nvPr/>
        </p:nvSpPr>
        <p:spPr>
          <a:xfrm>
            <a:off x="4201346" y="3154095"/>
            <a:ext cx="1311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3 084 000 км²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003527-5EAC-254B-9FAB-FD38537F9C29}"/>
              </a:ext>
            </a:extLst>
          </p:cNvPr>
          <p:cNvSpPr/>
          <p:nvPr/>
        </p:nvSpPr>
        <p:spPr>
          <a:xfrm>
            <a:off x="317135" y="1407739"/>
            <a:ext cx="1156688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ea typeface="+mj-ea"/>
                <a:cs typeface="Calibri Light" panose="020F0302020204030204" pitchFamily="34" charset="0"/>
              </a:rPr>
              <a:t>Наставник –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участник персонализированной программы наставничества, имеющий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измеримые позитивные результаты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 профессиональной деятельности,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готовый и способный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организовать индивидуальную траекторию профессионального развития наставляемого на основе его профессиональных дефицитов, также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обладающий опытом и навыками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, необходимыми для стимуляции и поддержки процессов самореализации и самосовершенствования наставляемого:</a:t>
            </a: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chemeClr val="accent1">
                  <a:lumMod val="50000"/>
                </a:schemeClr>
              </a:solidFill>
              <a:ea typeface="+mj-ea"/>
              <a:cs typeface="Calibri Light" panose="020F03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опытные педагоги, имеющие устойчивые профессиональные достижения и успехи, а также педагоги, стабильно показывающих высокое качество образования обучающихся по своему предмету вне зависимости от контингента детей;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педагоги и иные специалисты, заинтересованные в тиражировании личного педагогического опыта; 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педагоги-профессионалы, пользующиеся безусловным авторитетом среди педагогов, обладающие лидерскими качествами, организационными и коммуникативными навыками, хорошо развитой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эмпатией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, имевшие опыт успешной неформальной наставнической деятельности;</a:t>
            </a: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педагоги, готовые к самосовершенствованию, инновационному профессиональному развитию в плане приобретения новых компетенций и опыта, социально мобильные, способных к самообучению и дальнейшей успешной самореализации, но при этом заинтересованных в успехах наставляемого и готовых нести личную ответственность за его результаты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40800410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884025" y="6427788"/>
            <a:ext cx="307975" cy="33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A508EA-299B-4777-A654-E685F0F5E58E}" type="slidenum">
              <a:rPr lang="en-US" altLang="ru-RU" smtClean="0"/>
              <a:pPr/>
              <a:t>8</a:t>
            </a:fld>
            <a:endParaRPr lang="en-US" alt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DA213D4-96C7-2C43-850E-6A07CB1A7EF9}"/>
              </a:ext>
            </a:extLst>
          </p:cNvPr>
          <p:cNvSpPr txBox="1">
            <a:spLocks/>
          </p:cNvSpPr>
          <p:nvPr/>
        </p:nvSpPr>
        <p:spPr bwMode="auto">
          <a:xfrm>
            <a:off x="319828" y="517757"/>
            <a:ext cx="11718184" cy="7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9" rIns="121917" bIns="60959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НАСТАВНИЧЕСТВО. ОСНОВНЫЕ ПОНЯТИЯ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99E673-2BB4-0742-979A-8208605BD667}"/>
              </a:ext>
            </a:extLst>
          </p:cNvPr>
          <p:cNvSpPr/>
          <p:nvPr/>
        </p:nvSpPr>
        <p:spPr>
          <a:xfrm>
            <a:off x="4201346" y="3154095"/>
            <a:ext cx="1311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MT"/>
                <a:ea typeface="Calibri" panose="020F0502020204030204" pitchFamily="34" charset="0"/>
                <a:cs typeface="Times New Roman" panose="02020603050405020304" pitchFamily="18" charset="0"/>
              </a:rPr>
              <a:t>3 084 000 км²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86F15A-4BD8-FF46-90B8-2AEA0DF5B436}"/>
              </a:ext>
            </a:extLst>
          </p:cNvPr>
          <p:cNvSpPr/>
          <p:nvPr/>
        </p:nvSpPr>
        <p:spPr>
          <a:xfrm>
            <a:off x="319828" y="1388154"/>
            <a:ext cx="113647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ea typeface="+mj-ea"/>
                <a:cs typeface="Calibri Light" panose="020F0302020204030204" pitchFamily="34" charset="0"/>
              </a:rPr>
              <a:t>Наставляемый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ea typeface="+mj-ea"/>
                <a:cs typeface="Calibri Light" panose="020F0302020204030204" pitchFamily="34" charset="0"/>
              </a:rPr>
              <a:t>–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 участник персонализированной программы наставничества, который через взаимодействие с наставником и при его помощи и поддержке приобретает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новый опыт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развивает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необходимые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навыки и компетенции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, добивается предсказуемых результатов,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восполняя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 тем самым свои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профессиональные дефициты: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51013A-2529-EE44-A066-EA628206DFB5}"/>
              </a:ext>
            </a:extLst>
          </p:cNvPr>
          <p:cNvSpPr/>
          <p:nvPr/>
        </p:nvSpPr>
        <p:spPr>
          <a:xfrm>
            <a:off x="360654" y="2711593"/>
            <a:ext cx="114611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молодые/начинающие педагоги;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педагоги, приступившие к работе после длительного перерыва;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педагоги, находящиеся в процессе адаптации на новом месте работы;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педагоги, желающие повысить свой профессиональный уровень в определенном направлении педагогической деятельности;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педагоги, желающие овладеть современными </a:t>
            </a:r>
            <a:r>
              <a:rPr lang="en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IT-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программами, цифровыми навыками, ИКТ-компетенциями и т.д.;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педагоги, находящиеся в состоянии профессионального, эмоционального выгорания;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педагоги, испытывающие другие профессиональные затруднения и осознающие потребность в наставнике;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стажеры/студенты, заключившие договор с обязательством последующего принятия на работу и/или проходящие стажировку/практику в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5070362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884025" y="6427788"/>
            <a:ext cx="307975" cy="33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A508EA-299B-4777-A654-E685F0F5E58E}" type="slidenum">
              <a:rPr lang="en-US" altLang="ru-RU" smtClean="0"/>
              <a:pPr/>
              <a:t>9</a:t>
            </a:fld>
            <a:endParaRPr lang="en-US" alt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DA213D4-96C7-2C43-850E-6A07CB1A7EF9}"/>
              </a:ext>
            </a:extLst>
          </p:cNvPr>
          <p:cNvSpPr txBox="1">
            <a:spLocks/>
          </p:cNvSpPr>
          <p:nvPr/>
        </p:nvSpPr>
        <p:spPr bwMode="auto">
          <a:xfrm>
            <a:off x="319828" y="517757"/>
            <a:ext cx="11718184" cy="7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9" rIns="121917" bIns="60959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НАСТАВНИЧЕСТВО. ОСНОВНЫЕ ПОНЯТИЯ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86F15A-4BD8-FF46-90B8-2AEA0DF5B436}"/>
              </a:ext>
            </a:extLst>
          </p:cNvPr>
          <p:cNvSpPr/>
          <p:nvPr/>
        </p:nvSpPr>
        <p:spPr>
          <a:xfrm>
            <a:off x="1542839" y="1401931"/>
            <a:ext cx="1280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ФОРМЫ</a:t>
            </a:r>
            <a:endParaRPr lang="ru-RU" sz="2000" dirty="0">
              <a:solidFill>
                <a:schemeClr val="accent1">
                  <a:lumMod val="50000"/>
                </a:schemeClr>
              </a:solidFill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51013A-2529-EE44-A066-EA628206DFB5}"/>
              </a:ext>
            </a:extLst>
          </p:cNvPr>
          <p:cNvSpPr/>
          <p:nvPr/>
        </p:nvSpPr>
        <p:spPr>
          <a:xfrm>
            <a:off x="6776978" y="1936256"/>
            <a:ext cx="5016618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Традиционная форма наставничества         («один на один»)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В группе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Виртуальное (дистанционное)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Реверсивное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Краткосрочное или целеполагающее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Ситуационное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Скоростное консультационное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BF74DE-B929-1446-8E3A-710B08D7A53F}"/>
              </a:ext>
            </a:extLst>
          </p:cNvPr>
          <p:cNvSpPr/>
          <p:nvPr/>
        </p:nvSpPr>
        <p:spPr>
          <a:xfrm>
            <a:off x="7204499" y="1401931"/>
            <a:ext cx="1280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ВИДЫ</a:t>
            </a:r>
            <a:endParaRPr lang="ru-RU" sz="2000" dirty="0">
              <a:solidFill>
                <a:schemeClr val="accent1">
                  <a:lumMod val="50000"/>
                </a:schemeClr>
              </a:solidFill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C2D660-EADC-3D4B-A4D6-7AE19FB1FA31}"/>
              </a:ext>
            </a:extLst>
          </p:cNvPr>
          <p:cNvSpPr/>
          <p:nvPr/>
        </p:nvSpPr>
        <p:spPr>
          <a:xfrm>
            <a:off x="182880" y="1936256"/>
            <a:ext cx="6503670" cy="466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«педагог – педагог»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«руководитель образовательной организации – педагог»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«работодатель – студент педагогического вуза/колледжа»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«педагог вуза/колледжа – молодой педагог образовательной организации»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a typeface="+mj-ea"/>
                <a:cs typeface="Calibri Light" panose="020F0302020204030204" pitchFamily="34" charset="0"/>
              </a:rPr>
              <a:t>«социальный партнер – педагогический работник образовательных организаций СПО и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7145442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4902</TotalTime>
  <Words>1082</Words>
  <Application>Microsoft Macintosh PowerPoint</Application>
  <PresentationFormat>Широкоэкранный</PresentationFormat>
  <Paragraphs>115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ArialMT</vt:lpstr>
      <vt:lpstr>Calibri</vt:lpstr>
      <vt:lpstr>Calibri Light</vt:lpstr>
      <vt:lpstr>Futura PT Book</vt:lpstr>
      <vt:lpstr>Helvetica Neue</vt:lpstr>
      <vt:lpstr>Helvetica Neue Medium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СОПРОВОЖДЕНИЕ СИСТЕМЫ НАСТАВНИЧЕСТВА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Надежда Ладилова</cp:lastModifiedBy>
  <cp:revision>315</cp:revision>
  <dcterms:created xsi:type="dcterms:W3CDTF">2020-06-08T21:27:38Z</dcterms:created>
  <dcterms:modified xsi:type="dcterms:W3CDTF">2022-06-29T19:03:53Z</dcterms:modified>
</cp:coreProperties>
</file>